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305" r:id="rId5"/>
    <p:sldId id="283" r:id="rId6"/>
    <p:sldId id="268" r:id="rId7"/>
    <p:sldId id="290" r:id="rId8"/>
    <p:sldId id="296" r:id="rId9"/>
    <p:sldId id="307" r:id="rId10"/>
    <p:sldId id="289" r:id="rId11"/>
    <p:sldId id="292" r:id="rId12"/>
    <p:sldId id="308" r:id="rId13"/>
    <p:sldId id="301" r:id="rId14"/>
    <p:sldId id="302" r:id="rId15"/>
    <p:sldId id="309" r:id="rId16"/>
    <p:sldId id="310" r:id="rId17"/>
    <p:sldId id="311" r:id="rId18"/>
    <p:sldId id="306" r:id="rId19"/>
    <p:sldId id="29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FF0000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9E7108-19B7-4CC0-0E8A-12237FB87675}" v="3" dt="2020-09-09T16:53:02.080"/>
    <p1510:client id="{BA5643FB-84C7-408F-D926-566CDBD1F636}" v="3" dt="2020-09-09T12:49:57.6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uj Vasant Naik" userId="S::anujnaik1906@iitkgp.ac.in::f8971ec7-4b00-4fed-87a4-8b68c6232372" providerId="AD" clId="Web-{559E7108-19B7-4CC0-0E8A-12237FB87675}"/>
    <pc:docChg chg="sldOrd">
      <pc:chgData name="Anuj Vasant Naik" userId="S::anujnaik1906@iitkgp.ac.in::f8971ec7-4b00-4fed-87a4-8b68c6232372" providerId="AD" clId="Web-{559E7108-19B7-4CC0-0E8A-12237FB87675}" dt="2020-09-09T16:53:02.080" v="2"/>
      <pc:docMkLst>
        <pc:docMk/>
      </pc:docMkLst>
      <pc:sldChg chg="ord">
        <pc:chgData name="Anuj Vasant Naik" userId="S::anujnaik1906@iitkgp.ac.in::f8971ec7-4b00-4fed-87a4-8b68c6232372" providerId="AD" clId="Web-{559E7108-19B7-4CC0-0E8A-12237FB87675}" dt="2020-09-09T16:53:02.080" v="2"/>
        <pc:sldMkLst>
          <pc:docMk/>
          <pc:sldMk cId="1067828622" sldId="301"/>
        </pc:sldMkLst>
      </pc:sldChg>
    </pc:docChg>
  </pc:docChgLst>
  <pc:docChgLst>
    <pc:chgData name="Akshay Chauhan" userId="S::achauhan197@iitkgp.ac.in::da56a2a5-1fae-4603-8ccc-52575c3e134a" providerId="AD" clId="Web-{BA5643FB-84C7-408F-D926-566CDBD1F636}"/>
    <pc:docChg chg="modSld">
      <pc:chgData name="Akshay Chauhan" userId="S::achauhan197@iitkgp.ac.in::da56a2a5-1fae-4603-8ccc-52575c3e134a" providerId="AD" clId="Web-{BA5643FB-84C7-408F-D926-566CDBD1F636}" dt="2020-09-09T12:49:57.641" v="2" actId="1076"/>
      <pc:docMkLst>
        <pc:docMk/>
      </pc:docMkLst>
      <pc:sldChg chg="modSp">
        <pc:chgData name="Akshay Chauhan" userId="S::achauhan197@iitkgp.ac.in::da56a2a5-1fae-4603-8ccc-52575c3e134a" providerId="AD" clId="Web-{BA5643FB-84C7-408F-D926-566CDBD1F636}" dt="2020-09-09T12:42:53.567" v="0" actId="1076"/>
        <pc:sldMkLst>
          <pc:docMk/>
          <pc:sldMk cId="635084308" sldId="292"/>
        </pc:sldMkLst>
        <pc:picChg chg="mod">
          <ac:chgData name="Akshay Chauhan" userId="S::achauhan197@iitkgp.ac.in::da56a2a5-1fae-4603-8ccc-52575c3e134a" providerId="AD" clId="Web-{BA5643FB-84C7-408F-D926-566CDBD1F636}" dt="2020-09-09T12:42:53.567" v="0" actId="1076"/>
          <ac:picMkLst>
            <pc:docMk/>
            <pc:sldMk cId="635084308" sldId="292"/>
            <ac:picMk id="8" creationId="{00000000-0000-0000-0000-000000000000}"/>
          </ac:picMkLst>
        </pc:picChg>
      </pc:sldChg>
      <pc:sldChg chg="modSp">
        <pc:chgData name="Akshay Chauhan" userId="S::achauhan197@iitkgp.ac.in::da56a2a5-1fae-4603-8ccc-52575c3e134a" providerId="AD" clId="Web-{BA5643FB-84C7-408F-D926-566CDBD1F636}" dt="2020-09-09T12:49:57.641" v="2" actId="1076"/>
        <pc:sldMkLst>
          <pc:docMk/>
          <pc:sldMk cId="4005056259" sldId="309"/>
        </pc:sldMkLst>
        <pc:picChg chg="mod">
          <ac:chgData name="Akshay Chauhan" userId="S::achauhan197@iitkgp.ac.in::da56a2a5-1fae-4603-8ccc-52575c3e134a" providerId="AD" clId="Web-{BA5643FB-84C7-408F-D926-566CDBD1F636}" dt="2020-09-09T12:49:57.641" v="2" actId="1076"/>
          <ac:picMkLst>
            <pc:docMk/>
            <pc:sldMk cId="4005056259" sldId="309"/>
            <ac:picMk id="1026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FBA97-27F1-463D-9EEB-D83B810C9CE1}" type="datetimeFigureOut">
              <a:rPr lang="en-IN" smtClean="0"/>
              <a:t>09-09-2020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3E86E-9A85-4FB7-B57D-70132EEF3A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7817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FBA97-27F1-463D-9EEB-D83B810C9CE1}" type="datetimeFigureOut">
              <a:rPr lang="en-IN" smtClean="0"/>
              <a:t>09-09-2020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3E86E-9A85-4FB7-B57D-70132EEF3A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6837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FBA97-27F1-463D-9EEB-D83B810C9CE1}" type="datetimeFigureOut">
              <a:rPr lang="en-IN" smtClean="0"/>
              <a:t>09-09-2020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3E86E-9A85-4FB7-B57D-70132EEF3A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0851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FBA97-27F1-463D-9EEB-D83B810C9CE1}" type="datetimeFigureOut">
              <a:rPr lang="en-IN" smtClean="0"/>
              <a:t>09-09-2020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3E86E-9A85-4FB7-B57D-70132EEF3A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093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FBA97-27F1-463D-9EEB-D83B810C9CE1}" type="datetimeFigureOut">
              <a:rPr lang="en-IN" smtClean="0"/>
              <a:t>09-09-2020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3E86E-9A85-4FB7-B57D-70132EEF3A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6044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FBA97-27F1-463D-9EEB-D83B810C9CE1}" type="datetimeFigureOut">
              <a:rPr lang="en-IN" smtClean="0"/>
              <a:t>09-09-2020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3E86E-9A85-4FB7-B57D-70132EEF3A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3100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FBA97-27F1-463D-9EEB-D83B810C9CE1}" type="datetimeFigureOut">
              <a:rPr lang="en-IN" smtClean="0"/>
              <a:t>09-09-2020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3E86E-9A85-4FB7-B57D-70132EEF3A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2715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FBA97-27F1-463D-9EEB-D83B810C9CE1}" type="datetimeFigureOut">
              <a:rPr lang="en-IN" smtClean="0"/>
              <a:t>09-09-2020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3E86E-9A85-4FB7-B57D-70132EEF3A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58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FBA97-27F1-463D-9EEB-D83B810C9CE1}" type="datetimeFigureOut">
              <a:rPr lang="en-IN" smtClean="0"/>
              <a:t>09-09-2020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3E86E-9A85-4FB7-B57D-70132EEF3A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9210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FBA97-27F1-463D-9EEB-D83B810C9CE1}" type="datetimeFigureOut">
              <a:rPr lang="en-IN" smtClean="0"/>
              <a:t>09-09-2020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3E86E-9A85-4FB7-B57D-70132EEF3A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4337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FBA97-27F1-463D-9EEB-D83B810C9CE1}" type="datetimeFigureOut">
              <a:rPr lang="en-IN" smtClean="0"/>
              <a:t>09-09-2020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3E86E-9A85-4FB7-B57D-70132EEF3A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8203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FBA97-27F1-463D-9EEB-D83B810C9CE1}" type="datetimeFigureOut">
              <a:rPr lang="en-IN" smtClean="0"/>
              <a:t>09-09-2020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F3E86E-9A85-4FB7-B57D-70132EEF3A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86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6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enike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www.siperm.com/en/" TargetMode="External"/><Relationship Id="rId5" Type="http://schemas.openxmlformats.org/officeDocument/2006/relationships/image" Target="../media/image16.png"/><Relationship Id="rId4" Type="http://schemas.openxmlformats.org/officeDocument/2006/relationships/slide" Target="slide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5619" y="2466880"/>
            <a:ext cx="11212773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Storage and Transport of Bulk Solids</a:t>
            </a:r>
            <a:br>
              <a:rPr lang="en-US"/>
            </a:br>
            <a:br>
              <a:rPr lang="en-US"/>
            </a:br>
            <a:r>
              <a:rPr lang="en-US" sz="2700"/>
              <a:t>(Mechanical Operations, Audio-Visual Lecture Series)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19666" y="5263148"/>
            <a:ext cx="48350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Powders and Bulk Solids (D. Schulze)</a:t>
            </a:r>
          </a:p>
          <a:p>
            <a:r>
              <a:rPr lang="en-US" sz="2400"/>
              <a:t>Relevant chapters: 9, 10</a:t>
            </a:r>
          </a:p>
        </p:txBody>
      </p:sp>
    </p:spTree>
    <p:extLst>
      <p:ext uri="{BB962C8B-B14F-4D97-AF65-F5344CB8AC3E}">
        <p14:creationId xmlns:p14="http://schemas.microsoft.com/office/powerpoint/2010/main" val="814501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1305">
        <p:fade/>
      </p:transition>
    </mc:Choice>
    <mc:Fallback>
      <p:transition spd="med" advClick="0" advTm="11305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47722" y="631065"/>
            <a:ext cx="1803043" cy="5215943"/>
            <a:chOff x="1068946" y="631065"/>
            <a:chExt cx="1803043" cy="5215943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" name="Flowchart: Process 3"/>
            <p:cNvSpPr/>
            <p:nvPr/>
          </p:nvSpPr>
          <p:spPr>
            <a:xfrm>
              <a:off x="1068946" y="631065"/>
              <a:ext cx="1803043" cy="3825025"/>
            </a:xfrm>
            <a:prstGeom prst="flowChartProcess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apezoid 7"/>
            <p:cNvSpPr/>
            <p:nvPr/>
          </p:nvSpPr>
          <p:spPr>
            <a:xfrm rot="10800000">
              <a:off x="1068946" y="4456090"/>
              <a:ext cx="1803043" cy="1390918"/>
            </a:xfrm>
            <a:prstGeom prst="trapezoid">
              <a:avLst>
                <a:gd name="adj" fmla="val 53704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347722" y="1880315"/>
            <a:ext cx="1803044" cy="231820"/>
          </a:xfrm>
          <a:prstGeom prst="rect">
            <a:avLst/>
          </a:prstGeom>
          <a:pattFill prst="dkDnDiag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526" y="166084"/>
            <a:ext cx="3829050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Straight Arrow Connector 11"/>
          <p:cNvCxnSpPr>
            <a:stCxn id="10" idx="3"/>
          </p:cNvCxnSpPr>
          <p:nvPr/>
        </p:nvCxnSpPr>
        <p:spPr>
          <a:xfrm flipV="1">
            <a:off x="2150766" y="1880315"/>
            <a:ext cx="536760" cy="11591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105" y="681244"/>
            <a:ext cx="4562612" cy="509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036417" y="218939"/>
            <a:ext cx="3223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Force Balance for slice element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7275895" y="631065"/>
            <a:ext cx="361278" cy="55996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9286766" y="689293"/>
            <a:ext cx="361278" cy="55996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417" y="1407017"/>
            <a:ext cx="1959154" cy="73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0133" y="2324634"/>
            <a:ext cx="1880043" cy="61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0030507" y="2066114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Angle of Wall Friction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6077050" y="2294251"/>
            <a:ext cx="4084380" cy="2153101"/>
            <a:chOff x="6128566" y="2255614"/>
            <a:chExt cx="4084380" cy="2153101"/>
          </a:xfrm>
        </p:grpSpPr>
        <p:sp>
          <p:nvSpPr>
            <p:cNvPr id="24" name="TextBox 23"/>
            <p:cNvSpPr txBox="1"/>
            <p:nvPr/>
          </p:nvSpPr>
          <p:spPr>
            <a:xfrm>
              <a:off x="6128566" y="2654389"/>
              <a:ext cx="4084380" cy="17543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b="1" i="1">
                  <a:solidFill>
                    <a:srgbClr val="0033CC"/>
                  </a:solidFill>
                </a:rPr>
                <a:t>K</a:t>
              </a:r>
              <a:r>
                <a:rPr lang="en-US"/>
                <a:t>: Lateral Stress Ratio (Principle stress ratio)</a:t>
              </a:r>
            </a:p>
            <a:p>
              <a:pPr algn="just"/>
              <a:r>
                <a:rPr lang="en-US"/>
                <a:t>We assume  </a:t>
              </a:r>
              <a:r>
                <a:rPr lang="en-US" b="1" i="1">
                  <a:solidFill>
                    <a:srgbClr val="0033CC"/>
                  </a:solidFill>
                </a:rPr>
                <a:t>K</a:t>
              </a:r>
              <a:r>
                <a:rPr lang="en-US">
                  <a:solidFill>
                    <a:srgbClr val="0033CC"/>
                  </a:solidFill>
                </a:rPr>
                <a:t>  is constant throughout the material.</a:t>
              </a:r>
            </a:p>
            <a:p>
              <a:pPr algn="just"/>
              <a:r>
                <a:rPr lang="en-US">
                  <a:solidFill>
                    <a:srgbClr val="FF0000"/>
                  </a:solidFill>
                </a:rPr>
                <a:t>In reality </a:t>
              </a:r>
              <a:r>
                <a:rPr lang="en-US" i="1">
                  <a:solidFill>
                    <a:srgbClr val="FF0000"/>
                  </a:solidFill>
                </a:rPr>
                <a:t>K</a:t>
              </a:r>
              <a:r>
                <a:rPr lang="en-US">
                  <a:solidFill>
                    <a:srgbClr val="FF0000"/>
                  </a:solidFill>
                </a:rPr>
                <a:t> varies through out the material.</a:t>
              </a:r>
            </a:p>
          </p:txBody>
        </p:sp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0155" y="2255614"/>
              <a:ext cx="1256745" cy="3987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797" y="4481847"/>
            <a:ext cx="3286125" cy="876300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339" y="5369312"/>
            <a:ext cx="3982290" cy="955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1" name="Group 20"/>
          <p:cNvGrpSpPr/>
          <p:nvPr/>
        </p:nvGrpSpPr>
        <p:grpSpPr>
          <a:xfrm>
            <a:off x="1211375" y="218939"/>
            <a:ext cx="461092" cy="412126"/>
            <a:chOff x="1197727" y="218939"/>
            <a:chExt cx="461092" cy="412126"/>
          </a:xfrm>
        </p:grpSpPr>
        <p:cxnSp>
          <p:nvCxnSpPr>
            <p:cNvPr id="20" name="Straight Arrow Connector 19"/>
            <p:cNvCxnSpPr/>
            <p:nvPr/>
          </p:nvCxnSpPr>
          <p:spPr>
            <a:xfrm>
              <a:off x="1197727" y="218939"/>
              <a:ext cx="1" cy="41212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6" name="Picture 1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9244" y="286553"/>
              <a:ext cx="409575" cy="314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132" y="4919997"/>
            <a:ext cx="5911633" cy="1001762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814" y="4197171"/>
            <a:ext cx="1914525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V="1">
            <a:off x="1696366" y="629215"/>
            <a:ext cx="1027616" cy="1850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02897" y="267703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latin typeface="Bookman Old Style" pitchFamily="18" charset="0"/>
              </a:rPr>
              <a:t>z </a:t>
            </a:r>
            <a:r>
              <a:rPr lang="en-US">
                <a:latin typeface="Bookman Old Style" pitchFamily="18" charset="0"/>
              </a:rPr>
              <a:t>=0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377796" y="681244"/>
            <a:ext cx="1" cy="4121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50627" y="629215"/>
            <a:ext cx="0" cy="12511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727127" y="1093370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>
                <a:latin typeface="Bookman Old Style" pitchFamily="18" charset="0"/>
              </a:rPr>
              <a:t>z</a:t>
            </a:r>
            <a:endParaRPr lang="en-US" i="1"/>
          </a:p>
        </p:txBody>
      </p:sp>
      <p:sp>
        <p:nvSpPr>
          <p:cNvPr id="11" name="Rectangle 10"/>
          <p:cNvSpPr/>
          <p:nvPr/>
        </p:nvSpPr>
        <p:spPr>
          <a:xfrm>
            <a:off x="6077050" y="1605516"/>
            <a:ext cx="355648" cy="166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7828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73197">
        <p:fade/>
      </p:transition>
    </mc:Choice>
    <mc:Fallback>
      <p:transition spd="med" advClick="0" advTm="5731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45" y="3286577"/>
            <a:ext cx="4705543" cy="3269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9" name="Picture 2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78" y="1438562"/>
            <a:ext cx="2878452" cy="722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45" y="210708"/>
            <a:ext cx="5911633" cy="1001762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1" name="Picture 2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614" y="1850674"/>
            <a:ext cx="4115569" cy="1064595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2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8" y="3588028"/>
            <a:ext cx="3076575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6809116" y="358010"/>
            <a:ext cx="4693097" cy="3677693"/>
            <a:chOff x="7167733" y="358010"/>
            <a:chExt cx="4693097" cy="3677693"/>
          </a:xfrm>
        </p:grpSpPr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3732" y="358010"/>
              <a:ext cx="3057098" cy="30762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5" name="Group 14"/>
            <p:cNvGrpSpPr/>
            <p:nvPr/>
          </p:nvGrpSpPr>
          <p:grpSpPr>
            <a:xfrm>
              <a:off x="8556996" y="1418189"/>
              <a:ext cx="324128" cy="873456"/>
              <a:chOff x="7919120" y="1228299"/>
              <a:chExt cx="324128" cy="873456"/>
            </a:xfrm>
          </p:grpSpPr>
          <p:cxnSp>
            <p:nvCxnSpPr>
              <p:cNvPr id="11" name="Straight Arrow Connector 10"/>
              <p:cNvCxnSpPr/>
              <p:nvPr/>
            </p:nvCxnSpPr>
            <p:spPr>
              <a:xfrm>
                <a:off x="8243248" y="1228299"/>
                <a:ext cx="0" cy="87345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7919120" y="1403417"/>
                <a:ext cx="3241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i="1">
                    <a:latin typeface="Times New Roman" pitchFamily="18" charset="0"/>
                    <a:cs typeface="Times New Roman" pitchFamily="18" charset="0"/>
                  </a:rPr>
                  <a:t>z</a:t>
                </a:r>
              </a:p>
            </p:txBody>
          </p:sp>
        </p:grpSp>
        <p:cxnSp>
          <p:nvCxnSpPr>
            <p:cNvPr id="29" name="Straight Arrow Connector 28"/>
            <p:cNvCxnSpPr/>
            <p:nvPr/>
          </p:nvCxnSpPr>
          <p:spPr>
            <a:xfrm>
              <a:off x="8110708" y="3864253"/>
              <a:ext cx="78561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4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7733" y="3692803"/>
              <a:ext cx="942975" cy="342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8452023" y="526923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>
                  <a:latin typeface="Times New Roman" pitchFamily="18" charset="0"/>
                  <a:cs typeface="Times New Roman" pitchFamily="18" charset="0"/>
                </a:rPr>
                <a:t>Z=</a:t>
              </a:r>
              <a:r>
                <a:rPr lang="en-US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8694643" y="855311"/>
              <a:ext cx="682388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11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70877" y="3286577"/>
              <a:ext cx="390525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2" name="Picture 1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5629" y="1296748"/>
            <a:ext cx="1286371" cy="318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704" y="3548957"/>
            <a:ext cx="2876550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6114197" y="439697"/>
            <a:ext cx="1768418" cy="558385"/>
            <a:chOff x="6114197" y="439697"/>
            <a:chExt cx="1768418" cy="558385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7750" y="439697"/>
              <a:ext cx="1214865" cy="558385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" name="Straight Arrow Connector 5"/>
            <p:cNvCxnSpPr/>
            <p:nvPr/>
          </p:nvCxnSpPr>
          <p:spPr>
            <a:xfrm>
              <a:off x="6114197" y="855311"/>
              <a:ext cx="553553" cy="0"/>
            </a:xfrm>
            <a:prstGeom prst="straightConnector1">
              <a:avLst/>
            </a:prstGeom>
            <a:ln w="25400">
              <a:solidFill>
                <a:schemeClr val="tx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16619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60678">
        <p:fade/>
      </p:transition>
    </mc:Choice>
    <mc:Fallback>
      <p:transition spd="med" advClick="0" advTm="26067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58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93827" y="272955"/>
            <a:ext cx="4480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Bookman Old Style" pitchFamily="18" charset="0"/>
              </a:rPr>
              <a:t>Application of  Janssen’s equation</a:t>
            </a: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211914" y="3330055"/>
            <a:ext cx="1495213" cy="3349415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85" y="1271884"/>
            <a:ext cx="10246801" cy="2206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31200" y="711958"/>
            <a:ext cx="3094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Bookman Old Style" pitchFamily="18" charset="0"/>
              </a:rPr>
              <a:t>Example 1 (by group 1)</a:t>
            </a:r>
          </a:p>
        </p:txBody>
      </p:sp>
    </p:spTree>
    <p:extLst>
      <p:ext uri="{BB962C8B-B14F-4D97-AF65-F5344CB8AC3E}">
        <p14:creationId xmlns:p14="http://schemas.microsoft.com/office/powerpoint/2010/main" val="4005056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0333" y="890854"/>
            <a:ext cx="11091081" cy="1425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>
                <a:latin typeface="Bookman Old Style" pitchFamily="18" charset="0"/>
              </a:rPr>
              <a:t>Consider a case wherein a column of bulk solid should be pushed upwards in a vertical channel, the wall shear stress on bulk solids then start acting downwards. Find out the expression for stress as a function of depth.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896703" y="2661740"/>
            <a:ext cx="1667870" cy="33978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9188" y="166048"/>
            <a:ext cx="3094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Bookman Old Style" pitchFamily="18" charset="0"/>
              </a:rPr>
              <a:t>Example 2 (by group 2)</a:t>
            </a:r>
          </a:p>
        </p:txBody>
      </p:sp>
    </p:spTree>
    <p:extLst>
      <p:ext uri="{BB962C8B-B14F-4D97-AF65-F5344CB8AC3E}">
        <p14:creationId xmlns:p14="http://schemas.microsoft.com/office/powerpoint/2010/main" val="2792249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8572" y="962843"/>
            <a:ext cx="11368585" cy="1292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>
                <a:latin typeface="Bookman Old Style" pitchFamily="18" charset="0"/>
              </a:rPr>
              <a:t>If a gas flows through a stationary packing of bulk solid, the stresses in the bulk solid are influenced by the pressure gradient. This effect can be taken into account for a setup as shown in figure below by adding pressure gradient, </a:t>
            </a:r>
            <a:r>
              <a:rPr lang="en-US" i="1" err="1">
                <a:latin typeface="Bookman Old Style" pitchFamily="18" charset="0"/>
              </a:rPr>
              <a:t>dp</a:t>
            </a:r>
            <a:r>
              <a:rPr lang="en-US">
                <a:latin typeface="Bookman Old Style" pitchFamily="18" charset="0"/>
              </a:rPr>
              <a:t>/</a:t>
            </a:r>
            <a:r>
              <a:rPr lang="en-US" i="1">
                <a:latin typeface="Bookman Old Style" pitchFamily="18" charset="0"/>
              </a:rPr>
              <a:t>dz</a:t>
            </a:r>
            <a:r>
              <a:rPr lang="en-US">
                <a:latin typeface="Bookman Old Style" pitchFamily="18" charset="0"/>
              </a:rPr>
              <a:t>.	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9188" y="366103"/>
            <a:ext cx="3094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Bookman Old Style" pitchFamily="18" charset="0"/>
              </a:rPr>
              <a:t>Example 3 (by group 3)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768" y="5939564"/>
            <a:ext cx="6570189" cy="628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267" y="2255632"/>
            <a:ext cx="1600200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144" y="2104510"/>
            <a:ext cx="1695450" cy="351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630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285" y="1"/>
            <a:ext cx="10515600" cy="849086"/>
          </a:xfrm>
        </p:spPr>
        <p:txBody>
          <a:bodyPr>
            <a:normAutofit/>
          </a:bodyPr>
          <a:lstStyle/>
          <a:p>
            <a:r>
              <a:rPr lang="en-IN" sz="3600">
                <a:latin typeface="Bookman Old Style" panose="02050604050505020204" pitchFamily="18" charset="0"/>
              </a:rPr>
              <a:t>Summary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798" y="1052874"/>
            <a:ext cx="11484431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>
                <a:latin typeface="Bookman Old Style" panose="02050604050505020204" pitchFamily="18" charset="0"/>
              </a:rPr>
              <a:t>Within a cylindrical section of a silo, both vertical and horizontal normal stress are increasing function of depth, and saturates  to a maximum value and very large depth.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>
              <a:latin typeface="Bookman Old Style" panose="020506040505050202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>
              <a:latin typeface="Bookman Old Style" panose="020506040505050202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>
              <a:latin typeface="Bookman Old Style" panose="020506040505050202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>
              <a:latin typeface="Bookman Old Style" panose="020506040505050202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>
                <a:latin typeface="Bookman Old Style" panose="02050604050505020204" pitchFamily="18" charset="0"/>
              </a:rPr>
              <a:t>The frictional forces applied by wall on material is very crucial, which makes bulk solids different than liquids.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>
              <a:latin typeface="Bookman Old Style" panose="020506040505050202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>
                <a:latin typeface="Bookman Old Style" panose="02050604050505020204" pitchFamily="18" charset="0"/>
              </a:rPr>
              <a:t>The above expression works fine in practical sense, however more rigorous derivations are available with less assumption.</a:t>
            </a:r>
          </a:p>
        </p:txBody>
      </p:sp>
      <p:pic>
        <p:nvPicPr>
          <p:cNvPr id="6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070" y="2080098"/>
            <a:ext cx="5911633" cy="1001762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8723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87588">
        <p:fade/>
      </p:transition>
    </mc:Choice>
    <mc:Fallback>
      <p:transition spd="med" advClick="0" advTm="87588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840" y="925701"/>
            <a:ext cx="3462771" cy="446631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438062" y="3852235"/>
            <a:ext cx="6543450" cy="1432167"/>
            <a:chOff x="1385886" y="3214255"/>
            <a:chExt cx="6543450" cy="1432167"/>
          </a:xfrm>
        </p:grpSpPr>
        <p:sp>
          <p:nvSpPr>
            <p:cNvPr id="6" name="TextBox 5"/>
            <p:cNvSpPr txBox="1"/>
            <p:nvPr/>
          </p:nvSpPr>
          <p:spPr>
            <a:xfrm>
              <a:off x="6069531" y="3246289"/>
              <a:ext cx="18598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3200">
                  <a:latin typeface="Bookman Old Style" panose="02050604050505020204" pitchFamily="18" charset="0"/>
                </a:rPr>
                <a:t>Hoppers</a:t>
              </a:r>
              <a:endParaRPr lang="en-IN" sz="3200">
                <a:solidFill>
                  <a:srgbClr val="FF00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385886" y="3214255"/>
              <a:ext cx="2826328" cy="1432167"/>
            </a:xfrm>
            <a:prstGeom prst="rect">
              <a:avLst/>
            </a:prstGeom>
            <a:noFill/>
            <a:ln w="666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066308" y="3661787"/>
              <a:ext cx="2003223" cy="0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397565" y="1"/>
            <a:ext cx="10515600" cy="849086"/>
          </a:xfrm>
        </p:spPr>
        <p:txBody>
          <a:bodyPr>
            <a:normAutofit/>
          </a:bodyPr>
          <a:lstStyle/>
          <a:p>
            <a:r>
              <a:rPr lang="en-IN" sz="2400" b="1">
                <a:latin typeface="Bookman Old Style" panose="02050604050505020204" pitchFamily="18" charset="0"/>
              </a:rPr>
              <a:t>Next Class: Stress distribution in Hopper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3653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5135">
        <p:fade/>
      </p:transition>
    </mc:Choice>
    <mc:Fallback>
      <p:transition spd="med" advClick="0" advTm="151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2738" y="-387912"/>
            <a:ext cx="10702637" cy="142672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N" sz="440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IN" sz="4400">
                <a:latin typeface="Bookman Old Style" panose="02050604050505020204" pitchFamily="18" charset="0"/>
              </a:rPr>
              <a:t>Mechanical Operations</a:t>
            </a:r>
          </a:p>
          <a:p>
            <a:pPr marL="0" indent="0">
              <a:buNone/>
            </a:pPr>
            <a:endParaRPr lang="en-IN" sz="440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endParaRPr lang="en-IN" sz="440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endParaRPr lang="en-IN" sz="4400">
              <a:latin typeface="Bookman Old Style" panose="020506040505050202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0575" y="1936215"/>
            <a:ext cx="115002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latin typeface="Bookman Old Style" panose="02050604050505020204" pitchFamily="18" charset="0"/>
              </a:rPr>
              <a:t>Study of </a:t>
            </a:r>
            <a:r>
              <a:rPr lang="en-IN" sz="2400">
                <a:solidFill>
                  <a:srgbClr val="0033CC"/>
                </a:solidFill>
                <a:latin typeface="Bookman Old Style" panose="02050604050505020204" pitchFamily="18" charset="0"/>
              </a:rPr>
              <a:t>processing, handling, characterization, </a:t>
            </a:r>
            <a:r>
              <a:rPr lang="en-IN" sz="2400">
                <a:latin typeface="Bookman Old Style" panose="02050604050505020204" pitchFamily="18" charset="0"/>
              </a:rPr>
              <a:t> </a:t>
            </a:r>
          </a:p>
          <a:p>
            <a:r>
              <a:rPr lang="en-IN" sz="2400">
                <a:latin typeface="Bookman Old Style" panose="02050604050505020204" pitchFamily="18" charset="0"/>
              </a:rPr>
              <a:t>                                   and </a:t>
            </a:r>
            <a:r>
              <a:rPr lang="en-IN" sz="2400">
                <a:solidFill>
                  <a:srgbClr val="0033CC"/>
                </a:solidFill>
                <a:latin typeface="Bookman Old Style" panose="02050604050505020204" pitchFamily="18" charset="0"/>
              </a:rPr>
              <a:t>application </a:t>
            </a:r>
            <a:r>
              <a:rPr lang="en-IN" sz="2400">
                <a:latin typeface="Bookman Old Style" panose="02050604050505020204" pitchFamily="18" charset="0"/>
              </a:rPr>
              <a:t>of wide variety of </a:t>
            </a:r>
            <a:r>
              <a:rPr lang="en-IN" sz="2400" b="1">
                <a:solidFill>
                  <a:srgbClr val="FF0000"/>
                </a:solidFill>
                <a:latin typeface="Bookman Old Style" panose="02050604050505020204" pitchFamily="18" charset="0"/>
              </a:rPr>
              <a:t>Particulate Solids</a:t>
            </a:r>
          </a:p>
          <a:p>
            <a:r>
              <a:rPr lang="en-IN" sz="2400" b="1">
                <a:solidFill>
                  <a:srgbClr val="FF0000"/>
                </a:solidFill>
                <a:latin typeface="Bookman Old Style" panose="02050604050505020204" pitchFamily="18" charset="0"/>
              </a:rPr>
              <a:t>                                                                                  / Bulk Solids</a:t>
            </a:r>
            <a:r>
              <a:rPr lang="en-IN" sz="2400">
                <a:solidFill>
                  <a:srgbClr val="FF0000"/>
                </a:solidFill>
                <a:latin typeface="Bookman Old Style" panose="02050604050505020204" pitchFamily="18" charset="0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0819" y="4431747"/>
            <a:ext cx="9190336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>
                <a:solidFill>
                  <a:srgbClr val="00B050"/>
                </a:solidFill>
                <a:latin typeface="Bookman Old Style" panose="02050604050505020204" pitchFamily="18" charset="0"/>
              </a:rPr>
              <a:t>Few major mechanical operations:</a:t>
            </a:r>
          </a:p>
          <a:p>
            <a:endParaRPr lang="en-IN" sz="1600" b="1">
              <a:solidFill>
                <a:srgbClr val="00B050"/>
              </a:solidFill>
              <a:latin typeface="Bookman Old Style" panose="0205060405050502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err="1">
                <a:latin typeface="Bookman Old Style" panose="02050604050505020204" pitchFamily="18" charset="0"/>
              </a:rPr>
              <a:t>Comminution</a:t>
            </a:r>
            <a:r>
              <a:rPr lang="en-IN" sz="1600">
                <a:latin typeface="Bookman Old Style" panose="02050604050505020204" pitchFamily="18" charset="0"/>
              </a:rPr>
              <a:t> (size reduction via crushing/grinding),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>
                <a:solidFill>
                  <a:schemeClr val="accent4">
                    <a:lumMod val="50000"/>
                  </a:schemeClr>
                </a:solidFill>
                <a:latin typeface="Bookman Old Style" panose="02050604050505020204" pitchFamily="18" charset="0"/>
              </a:rPr>
              <a:t>Handling : Storage and Conveying (transport</a:t>
            </a:r>
            <a:r>
              <a:rPr lang="en-IN" sz="1600" b="1">
                <a:latin typeface="Bookman Old Style" panose="020506040505050202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>
                <a:latin typeface="Bookman Old Style" panose="02050604050505020204" pitchFamily="18" charset="0"/>
              </a:rPr>
              <a:t>Mixing/Agitation of Solids &amp; Pastes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>
                <a:latin typeface="Bookman Old Style" panose="02050604050505020204" pitchFamily="18" charset="0"/>
              </a:rPr>
              <a:t>Separation: Screening, Filtration, Centrifugation based separation (cyclone separator), </a:t>
            </a:r>
          </a:p>
          <a:p>
            <a:r>
              <a:rPr lang="en-IN" sz="1600">
                <a:latin typeface="Bookman Old Style" panose="02050604050505020204" pitchFamily="18" charset="0"/>
              </a:rPr>
              <a:t>    Gravity based Settling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>
                <a:latin typeface="Bookman Old Style" panose="02050604050505020204" pitchFamily="18" charset="0"/>
              </a:rPr>
              <a:t>Fluidization</a:t>
            </a:r>
          </a:p>
          <a:p>
            <a:r>
              <a:rPr lang="en-IN" sz="1600">
                <a:latin typeface="Bookman Old Style" panose="02050604050505020204" pitchFamily="18" charset="0"/>
              </a:rPr>
              <a:t>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998167" y="1447675"/>
            <a:ext cx="5232174" cy="3841606"/>
            <a:chOff x="6998167" y="1447675"/>
            <a:chExt cx="5232174" cy="3841606"/>
          </a:xfrm>
        </p:grpSpPr>
        <p:sp>
          <p:nvSpPr>
            <p:cNvPr id="6" name="TextBox 5"/>
            <p:cNvSpPr txBox="1"/>
            <p:nvPr/>
          </p:nvSpPr>
          <p:spPr>
            <a:xfrm>
              <a:off x="6998167" y="3658065"/>
              <a:ext cx="5190845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>
                  <a:latin typeface="Bookman Old Style" panose="02050604050505020204" pitchFamily="18" charset="0"/>
                </a:rPr>
                <a:t>Abrasive, tough, rubbery, soft, fragile, </a:t>
              </a:r>
            </a:p>
            <a:p>
              <a:r>
                <a:rPr lang="en-IN" sz="2000">
                  <a:latin typeface="Bookman Old Style" panose="02050604050505020204" pitchFamily="18" charset="0"/>
                </a:rPr>
                <a:t>dusty, cohesive, free flowing, sticky etc.</a:t>
              </a:r>
            </a:p>
            <a:p>
              <a:endParaRPr lang="en-IN" sz="2000">
                <a:latin typeface="Bookman Old Style" panose="02050604050505020204" pitchFamily="18" charset="0"/>
              </a:endParaRPr>
            </a:p>
            <a:p>
              <a:r>
                <a:rPr lang="en-IN" sz="2000">
                  <a:latin typeface="Bookman Old Style" panose="02050604050505020204" pitchFamily="18" charset="0"/>
                </a:rPr>
                <a:t>(powder, liquid dispersions, </a:t>
              </a:r>
            </a:p>
            <a:p>
              <a:r>
                <a:rPr lang="en-IN" sz="2000">
                  <a:latin typeface="Bookman Old Style" panose="02050604050505020204" pitchFamily="18" charset="0"/>
                </a:rPr>
                <a:t>granules, slurries, paste etc.)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656927" y="1447675"/>
              <a:ext cx="35734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>
                  <a:latin typeface="Bookman Old Style" panose="02050604050505020204" pitchFamily="18" charset="0"/>
                </a:rPr>
                <a:t>Length scale: micron to cm</a:t>
              </a:r>
            </a:p>
          </p:txBody>
        </p:sp>
        <p:sp>
          <p:nvSpPr>
            <p:cNvPr id="10" name="Down Arrow 9"/>
            <p:cNvSpPr/>
            <p:nvPr/>
          </p:nvSpPr>
          <p:spPr>
            <a:xfrm rot="10800000">
              <a:off x="10039766" y="1829528"/>
              <a:ext cx="270754" cy="559288"/>
            </a:xfrm>
            <a:prstGeom prst="downArrow">
              <a:avLst/>
            </a:prstGeom>
            <a:noFill/>
            <a:ln w="254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Down Arrow 10"/>
            <p:cNvSpPr/>
            <p:nvPr/>
          </p:nvSpPr>
          <p:spPr>
            <a:xfrm>
              <a:off x="10039766" y="3126308"/>
              <a:ext cx="290945" cy="591939"/>
            </a:xfrm>
            <a:prstGeom prst="downArrow">
              <a:avLst/>
            </a:prstGeom>
            <a:noFill/>
            <a:ln w="254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4199711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19200">
        <p:fade/>
      </p:transition>
    </mc:Choice>
    <mc:Fallback>
      <p:transition spd="med" advClick="0" advTm="1192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75590" y="295841"/>
            <a:ext cx="6699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latin typeface="Bookman Old Style" panose="02050604050505020204" pitchFamily="18" charset="0"/>
              </a:rPr>
              <a:t>Storage and Transport of Bulk Solids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26448" y="1239526"/>
            <a:ext cx="11278641" cy="2168307"/>
            <a:chOff x="326448" y="1239526"/>
            <a:chExt cx="11278641" cy="216830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6448" y="1608858"/>
              <a:ext cx="2697308" cy="178877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1989" y="1608858"/>
              <a:ext cx="2587337" cy="179897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47558" y="1616451"/>
              <a:ext cx="2302823" cy="179138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18613" y="1616451"/>
              <a:ext cx="3186476" cy="1791382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840514" y="1239526"/>
              <a:ext cx="130837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>
                  <a:latin typeface="Bookman Old Style" panose="02050604050505020204" pitchFamily="18" charset="0"/>
                </a:rPr>
                <a:t>Agriculture</a:t>
              </a:r>
              <a:endParaRPr lang="en-IN" sz="1600">
                <a:latin typeface="Bookman Old Style" panose="02050604050505020204" pitchFamily="18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489971" y="1239526"/>
              <a:ext cx="208262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>
                  <a:latin typeface="Bookman Old Style" panose="02050604050505020204" pitchFamily="18" charset="0"/>
                </a:rPr>
                <a:t>Mineral processing</a:t>
              </a:r>
              <a:endParaRPr lang="en-IN" sz="1600">
                <a:latin typeface="Bookman Old Style" panose="02050604050505020204" pitchFamily="18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931344" y="1239526"/>
              <a:ext cx="250260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>
                  <a:latin typeface="Bookman Old Style" panose="02050604050505020204" pitchFamily="18" charset="0"/>
                </a:rPr>
                <a:t>Construction materials</a:t>
              </a:r>
              <a:endParaRPr lang="en-IN" sz="1600">
                <a:latin typeface="Bookman Old Style" panose="02050604050505020204" pitchFamily="18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999659" y="1257510"/>
              <a:ext cx="198483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>
                  <a:latin typeface="Bookman Old Style" panose="02050604050505020204" pitchFamily="18" charset="0"/>
                </a:rPr>
                <a:t>Fertilizer industry</a:t>
              </a:r>
              <a:endParaRPr lang="en-IN" sz="1600">
                <a:latin typeface="Bookman Old Style" panose="02050604050505020204" pitchFamily="18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149" y="3985177"/>
            <a:ext cx="2558087" cy="1631675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6646769" y="3828298"/>
            <a:ext cx="1044434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Bookman Old Style" panose="02050604050505020204" pitchFamily="18" charset="0"/>
              </a:rPr>
              <a:t>chemical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Bookman Old Style" panose="02050604050505020204" pitchFamily="18" charset="0"/>
              </a:rPr>
              <a:t>power generation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Bookman Old Style" panose="02050604050505020204" pitchFamily="18" charset="0"/>
              </a:rPr>
              <a:t>Pulp and Paper Industry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Bookman Old Style" panose="02050604050505020204" pitchFamily="18" charset="0"/>
              </a:rPr>
              <a:t>Rubber/Plastic industry………etc.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Bookman Old Style" panose="020506040505050202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22751" y="3609865"/>
            <a:ext cx="18085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latin typeface="Bookman Old Style" panose="02050604050505020204" pitchFamily="18" charset="0"/>
              </a:rPr>
              <a:t>Food processing</a:t>
            </a:r>
            <a:endParaRPr lang="en-IN" sz="1600">
              <a:latin typeface="Bookman Old Style" panose="0205060405050502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0838" y="3968998"/>
            <a:ext cx="2587338" cy="165882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221362" y="3609865"/>
            <a:ext cx="29097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latin typeface="Bookman Old Style" panose="02050604050505020204" pitchFamily="18" charset="0"/>
              </a:rPr>
              <a:t>Pharmaceutical production</a:t>
            </a:r>
            <a:endParaRPr lang="en-IN" sz="160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874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6852">
        <p:fade/>
      </p:transition>
    </mc:Choice>
    <mc:Fallback>
      <p:transition spd="med" advClick="0" advTm="56852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26366" y="169532"/>
            <a:ext cx="10124105" cy="58477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IN" sz="320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ookman Old Style" pitchFamily="18" charset="0"/>
              </a:rPr>
              <a:t>Is storage is really an important issue??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108002" y="912730"/>
            <a:ext cx="9644918" cy="48972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>
                <a:solidFill>
                  <a:schemeClr val="tx1"/>
                </a:solidFill>
                <a:latin typeface="Bookman Old Style" pitchFamily="18" charset="0"/>
              </a:rPr>
              <a:t>Long term preservation</a:t>
            </a:r>
            <a:r>
              <a:rPr lang="en-IN">
                <a:solidFill>
                  <a:schemeClr val="tx1"/>
                </a:solidFill>
                <a:latin typeface="Bookman Old Style" pitchFamily="18" charset="0"/>
              </a:rPr>
              <a:t>: minimizing the quality degradation of stored material . </a:t>
            </a:r>
          </a:p>
          <a:p>
            <a:pPr algn="just"/>
            <a:r>
              <a:rPr lang="en-IN">
                <a:solidFill>
                  <a:schemeClr val="tx1"/>
                </a:solidFill>
                <a:latin typeface="Bookman Old Style" pitchFamily="18" charset="0"/>
              </a:rPr>
              <a:t>     (Protection from external factors: Humidity, Temperature fluctuation,</a:t>
            </a:r>
          </a:p>
          <a:p>
            <a:pPr algn="just"/>
            <a:r>
              <a:rPr lang="en-IN">
                <a:solidFill>
                  <a:schemeClr val="tx1"/>
                </a:solidFill>
                <a:latin typeface="Bookman Old Style" pitchFamily="18" charset="0"/>
              </a:rPr>
              <a:t>      insects, chemical impurities etc.)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>
              <a:solidFill>
                <a:schemeClr val="tx1"/>
              </a:solidFill>
              <a:latin typeface="Bookman Old Style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>
                <a:solidFill>
                  <a:schemeClr val="tx1"/>
                </a:solidFill>
                <a:latin typeface="Bookman Old Style" pitchFamily="18" charset="0"/>
                <a:hlinkClick r:id="rId3" action="ppaction://hlinksldjump"/>
              </a:rPr>
              <a:t>Bulk solids are complex fluids</a:t>
            </a:r>
            <a:r>
              <a:rPr lang="en-IN">
                <a:solidFill>
                  <a:schemeClr val="tx1"/>
                </a:solidFill>
                <a:latin typeface="Bookman Old Style" pitchFamily="18" charset="0"/>
              </a:rPr>
              <a:t> (neither liquid nor solid) :  nature of flow is very complex. The </a:t>
            </a:r>
            <a:r>
              <a:rPr lang="en-IN" b="1">
                <a:solidFill>
                  <a:srgbClr val="7030A0"/>
                </a:solidFill>
                <a:latin typeface="Bookman Old Style" pitchFamily="18" charset="0"/>
                <a:hlinkClick r:id="rId3" action="ppaction://hlinksldjump"/>
              </a:rPr>
              <a:t>way of storage </a:t>
            </a:r>
            <a:r>
              <a:rPr lang="en-IN">
                <a:solidFill>
                  <a:schemeClr val="tx1"/>
                </a:solidFill>
                <a:latin typeface="Bookman Old Style" pitchFamily="18" charset="0"/>
              </a:rPr>
              <a:t>is </a:t>
            </a:r>
            <a:r>
              <a:rPr lang="en-IN" b="1">
                <a:solidFill>
                  <a:schemeClr val="tx1"/>
                </a:solidFill>
                <a:latin typeface="Bookman Old Style" pitchFamily="18" charset="0"/>
              </a:rPr>
              <a:t>very crucial for transportation/</a:t>
            </a:r>
            <a:r>
              <a:rPr lang="en-IN" b="1" err="1">
                <a:solidFill>
                  <a:schemeClr val="tx1"/>
                </a:solidFill>
                <a:latin typeface="Bookman Old Style" pitchFamily="18" charset="0"/>
              </a:rPr>
              <a:t>flowability</a:t>
            </a:r>
            <a:r>
              <a:rPr lang="en-IN" b="1">
                <a:solidFill>
                  <a:schemeClr val="tx1"/>
                </a:solidFill>
                <a:latin typeface="Bookman Old Style" pitchFamily="18" charset="0"/>
              </a:rPr>
              <a:t> of materials</a:t>
            </a:r>
            <a:r>
              <a:rPr lang="en-IN">
                <a:solidFill>
                  <a:schemeClr val="tx1"/>
                </a:solidFill>
                <a:latin typeface="Bookman Old Style" pitchFamily="18" charset="0"/>
              </a:rPr>
              <a:t>.</a:t>
            </a:r>
          </a:p>
          <a:p>
            <a:pPr algn="just"/>
            <a:endParaRPr lang="en-IN">
              <a:solidFill>
                <a:schemeClr val="tx1"/>
              </a:solidFill>
              <a:latin typeface="Bookman Old Style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>
                <a:solidFill>
                  <a:schemeClr val="tx1"/>
                </a:solidFill>
                <a:latin typeface="Bookman Old Style" pitchFamily="18" charset="0"/>
              </a:rPr>
              <a:t>The inadequate knowledge of stress profile lead to bad design, and causing </a:t>
            </a:r>
            <a:r>
              <a:rPr lang="en-IN" b="1">
                <a:solidFill>
                  <a:srgbClr val="FF0000"/>
                </a:solidFill>
                <a:latin typeface="Bookman Old Style" pitchFamily="18" charset="0"/>
              </a:rPr>
              <a:t>over-run, </a:t>
            </a:r>
            <a:r>
              <a:rPr lang="en-US" b="1">
                <a:solidFill>
                  <a:srgbClr val="FF0000"/>
                </a:solidFill>
                <a:latin typeface="Bookman Old Style" pitchFamily="18" charset="0"/>
              </a:rPr>
              <a:t>downtime, production losses and rectification costs</a:t>
            </a:r>
            <a:r>
              <a:rPr lang="en-US">
                <a:solidFill>
                  <a:schemeClr val="tx1"/>
                </a:solidFill>
                <a:latin typeface="Bookman Old Style" pitchFamily="18" charset="0"/>
              </a:rPr>
              <a:t>, and ultimately maximizing the production cost. </a:t>
            </a:r>
            <a:endParaRPr lang="en-IN">
              <a:solidFill>
                <a:schemeClr val="tx1"/>
              </a:solidFill>
              <a:latin typeface="Bookman Old Style" pitchFamily="18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074460" y="5720731"/>
            <a:ext cx="7521971" cy="62738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>
                <a:solidFill>
                  <a:srgbClr val="FF0000"/>
                </a:solidFill>
                <a:latin typeface="Bookman Old Style" pitchFamily="18" charset="0"/>
              </a:rPr>
              <a:t>Value addition to the final product.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0947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2151">
        <p:fade/>
      </p:transition>
    </mc:Choice>
    <mc:Fallback>
      <p:transition spd="med" advClick="0" advTm="521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32044" y="0"/>
            <a:ext cx="16257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>
                <a:latin typeface="Bookman Old Style" panose="02050604050505020204" pitchFamily="18" charset="0"/>
              </a:rPr>
              <a:t>Silos</a:t>
            </a:r>
            <a:endParaRPr lang="en-IN" sz="4800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0140" y="4746848"/>
            <a:ext cx="4490332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>
                <a:latin typeface="Bookman Old Style" panose="02050604050505020204" pitchFamily="18" charset="0"/>
              </a:rPr>
              <a:t>Larger diameter, Small height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>
                <a:latin typeface="Bookman Old Style" panose="02050604050505020204" pitchFamily="18" charset="0"/>
              </a:rPr>
              <a:t>Made of steel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>
                <a:latin typeface="Bookman Old Style" panose="02050604050505020204" pitchFamily="18" charset="0"/>
              </a:rPr>
              <a:t>specified humidity and temperature condition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>
                <a:latin typeface="Bookman Old Style" panose="02050604050505020204" pitchFamily="18" charset="0"/>
              </a:rPr>
              <a:t>Vented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>
                <a:latin typeface="Bookman Old Style" panose="02050604050505020204" pitchFamily="18" charset="0"/>
              </a:rPr>
              <a:t>Mainly for dry materials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844" y="889252"/>
            <a:ext cx="2246592" cy="48715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764" y="889252"/>
            <a:ext cx="2210326" cy="48715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1418" y="889253"/>
            <a:ext cx="1857375" cy="4412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685" y="1736911"/>
            <a:ext cx="3058886" cy="271677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34016" y="261257"/>
            <a:ext cx="15520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>
                <a:latin typeface="Bookman Old Style" panose="02050604050505020204" pitchFamily="18" charset="0"/>
              </a:rPr>
              <a:t>Bins</a:t>
            </a:r>
            <a:endParaRPr lang="en-IN" sz="4800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659086" y="0"/>
            <a:ext cx="0" cy="685800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539773" y="5197224"/>
            <a:ext cx="4490332" cy="138499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>
                <a:latin typeface="Bookman Old Style" panose="02050604050505020204" pitchFamily="18" charset="0"/>
              </a:rPr>
              <a:t>Smaller diameter, Tall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>
                <a:latin typeface="Bookman Old Style" panose="02050604050505020204" pitchFamily="18" charset="0"/>
              </a:rPr>
              <a:t>Made of concrete, wood, steel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>
                <a:latin typeface="Bookman Old Style" panose="02050604050505020204" pitchFamily="18" charset="0"/>
              </a:rPr>
              <a:t>specified humidity and temperature condition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>
                <a:latin typeface="Bookman Old Style" panose="02050604050505020204" pitchFamily="18" charset="0"/>
              </a:rPr>
              <a:t>Sealed (air-tight)</a:t>
            </a:r>
          </a:p>
        </p:txBody>
      </p:sp>
    </p:spTree>
    <p:extLst>
      <p:ext uri="{BB962C8B-B14F-4D97-AF65-F5344CB8AC3E}">
        <p14:creationId xmlns:p14="http://schemas.microsoft.com/office/powerpoint/2010/main" val="4195076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5681">
        <p:fade/>
      </p:transition>
    </mc:Choice>
    <mc:Fallback>
      <p:transition spd="med" advClick="0" advTm="55681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2" y="1269406"/>
            <a:ext cx="3736501" cy="3221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587" y="4008575"/>
            <a:ext cx="3717950" cy="2528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587" y="934873"/>
            <a:ext cx="3737652" cy="2613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89103" y="170176"/>
            <a:ext cx="4889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Times New Roman" pitchFamily="18" charset="0"/>
                <a:cs typeface="Times New Roman" pitchFamily="18" charset="0"/>
              </a:rPr>
              <a:t>Stress Distribution in bulk solids</a:t>
            </a:r>
          </a:p>
        </p:txBody>
      </p:sp>
    </p:spTree>
    <p:extLst>
      <p:ext uri="{BB962C8B-B14F-4D97-AF65-F5344CB8AC3E}">
        <p14:creationId xmlns:p14="http://schemas.microsoft.com/office/powerpoint/2010/main" val="1412201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MassFlow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24" y="1564697"/>
            <a:ext cx="5292047" cy="396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FunnelFlow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780" y="1564697"/>
            <a:ext cx="5278361" cy="395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23068" y="284424"/>
            <a:ext cx="5564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latin typeface="Bookman Old Style" pitchFamily="18" charset="0"/>
              </a:rPr>
              <a:t>the way you store, it matters.. </a:t>
            </a:r>
          </a:p>
        </p:txBody>
      </p:sp>
      <p:sp>
        <p:nvSpPr>
          <p:cNvPr id="3" name="Rectangle 2"/>
          <p:cNvSpPr/>
          <p:nvPr/>
        </p:nvSpPr>
        <p:spPr>
          <a:xfrm>
            <a:off x="5442716" y="644378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u="sng">
                <a:hlinkClick r:id="rId4"/>
              </a:rPr>
              <a:t>www.jenike.com</a:t>
            </a:r>
          </a:p>
        </p:txBody>
      </p:sp>
    </p:spTree>
    <p:extLst>
      <p:ext uri="{BB962C8B-B14F-4D97-AF65-F5344CB8AC3E}">
        <p14:creationId xmlns:p14="http://schemas.microsoft.com/office/powerpoint/2010/main" val="3267191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1702">
        <p:fade/>
      </p:transition>
    </mc:Choice>
    <mc:Fallback>
      <p:transition spd="med" advClick="0" advTm="61702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4" action="ppaction://hlinksldjump"/>
          </p:cNvPr>
          <p:cNvSpPr txBox="1"/>
          <p:nvPr/>
        </p:nvSpPr>
        <p:spPr>
          <a:xfrm>
            <a:off x="3723068" y="142909"/>
            <a:ext cx="5448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latin typeface="Bookman Old Style" pitchFamily="18" charset="0"/>
              </a:rPr>
              <a:t>the way you store, it matters..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76625" y="708354"/>
            <a:ext cx="5941813" cy="369332"/>
            <a:chOff x="272942" y="1154277"/>
            <a:chExt cx="5941813" cy="369332"/>
          </a:xfrm>
        </p:grpSpPr>
        <p:sp>
          <p:nvSpPr>
            <p:cNvPr id="5" name="Rectangle 4"/>
            <p:cNvSpPr/>
            <p:nvPr/>
          </p:nvSpPr>
          <p:spPr>
            <a:xfrm>
              <a:off x="272942" y="1154277"/>
              <a:ext cx="18998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>
                  <a:latin typeface="Bookman Old Style" pitchFamily="18" charset="0"/>
                </a:rPr>
                <a:t>Flow problems: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027390" y="1154277"/>
              <a:ext cx="41873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>
                  <a:solidFill>
                    <a:srgbClr val="FF0000"/>
                  </a:solidFill>
                  <a:latin typeface="Bookman Old Style" pitchFamily="18" charset="0"/>
                </a:rPr>
                <a:t>Bridging/Arching</a:t>
              </a:r>
              <a:r>
                <a:rPr lang="en-IN">
                  <a:latin typeface="Bookman Old Style" pitchFamily="18" charset="0"/>
                </a:rPr>
                <a:t>  and  </a:t>
              </a:r>
              <a:r>
                <a:rPr lang="en-IN">
                  <a:solidFill>
                    <a:srgbClr val="FF0000"/>
                  </a:solidFill>
                  <a:latin typeface="Bookman Old Style" pitchFamily="18" charset="0"/>
                </a:rPr>
                <a:t>Ratholing </a:t>
              </a:r>
            </a:p>
          </p:txBody>
        </p:sp>
      </p:grpSp>
      <p:pic>
        <p:nvPicPr>
          <p:cNvPr id="8" name="Silo Discharge - Anim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07028" y="1227117"/>
            <a:ext cx="9568544" cy="538230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539448" y="6538328"/>
            <a:ext cx="2964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hlinkClick r:id="rId6"/>
              </a:rPr>
              <a:t>https://www.siperm.com/en/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084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43380">
        <p:fade/>
      </p:transition>
    </mc:Choice>
    <mc:Fallback>
      <p:transition spd="med" advClick="0" advTm="1433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8091" objId="8"/>
        <p14:pauseEvt time="23995" objId="8"/>
        <p14:seekEvt time="23995" objId="8" seek="15947"/>
        <p14:resumeEvt time="23995" objId="8"/>
        <p14:pauseEvt time="55577" objId="8"/>
        <p14:seekEvt time="55577" objId="8" seek="39997"/>
        <p14:resumeEvt time="55577" objId="8"/>
        <p14:pauseEvt time="58754" objId="8"/>
        <p14:seekEvt time="58754" objId="8" seek="38206"/>
        <p14:resumeEvt time="58754" objId="8"/>
        <p14:pauseEvt time="61346" objId="8"/>
        <p14:seekEvt time="61346" objId="8" seek="36330"/>
        <p14:resumeEvt time="61346" objId="8"/>
        <p14:pauseEvt time="63379" objId="8"/>
        <p14:seekEvt time="63379" objId="8" seek="34369"/>
        <p14:resumeEvt time="63535" objId="8"/>
        <p14:pauseEvt time="64756" objId="8"/>
        <p14:seekEvt time="64756" objId="8" seek="32066"/>
        <p14:resumeEvt time="64756" objId="8"/>
        <p14:pauseEvt time="67984" objId="8"/>
        <p14:seekEvt time="67984" objId="8" seek="31213"/>
        <p14:resumeEvt time="67984" objId="8"/>
        <p14:pauseEvt time="76491" objId="8"/>
        <p14:seekEvt time="76491" objId="8" seek="30616"/>
        <p14:resumeEvt time="76491" objId="8"/>
        <p14:pauseEvt time="79728" objId="8"/>
        <p14:resumeEvt time="110992" objId="8"/>
        <p14:pauseEvt time="113651" objId="8"/>
        <p14:seekEvt time="113651" objId="8" seek="62427"/>
        <p14:resumeEvt time="113821" objId="8"/>
        <p14:pauseEvt time="117223" objId="8"/>
        <p14:resumeEvt time="118433" objId="8"/>
        <p14:stopEvt time="143380" objId="8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0899" y="204716"/>
            <a:ext cx="10515600" cy="931412"/>
          </a:xfrm>
        </p:spPr>
        <p:txBody>
          <a:bodyPr>
            <a:normAutofit/>
          </a:bodyPr>
          <a:lstStyle/>
          <a:p>
            <a:r>
              <a:rPr lang="en-US" sz="2800">
                <a:latin typeface="Times New Roman" pitchFamily="18" charset="0"/>
                <a:cs typeface="Times New Roman" pitchFamily="18" charset="0"/>
              </a:rPr>
              <a:t>Stress Propagation in Bulk Solids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689" y="1555846"/>
            <a:ext cx="7674567" cy="2144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45440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7.9|226.7|3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9B93165D420748A94852C5ABD932FF" ma:contentTypeVersion="2" ma:contentTypeDescription="Create a new document." ma:contentTypeScope="" ma:versionID="b55263f2ca7a359a141bd4ad7e41ff9d">
  <xsd:schema xmlns:xsd="http://www.w3.org/2001/XMLSchema" xmlns:xs="http://www.w3.org/2001/XMLSchema" xmlns:p="http://schemas.microsoft.com/office/2006/metadata/properties" xmlns:ns2="592d9fb0-1a1d-4a9a-9e0b-69a672cb261c" targetNamespace="http://schemas.microsoft.com/office/2006/metadata/properties" ma:root="true" ma:fieldsID="8988ca09719363d52934114b7007fa97" ns2:_="">
    <xsd:import namespace="592d9fb0-1a1d-4a9a-9e0b-69a672cb261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2d9fb0-1a1d-4a9a-9e0b-69a672cb26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4E59907-DBC1-4723-9EF1-28DA719041CC}">
  <ds:schemaRefs>
    <ds:schemaRef ds:uri="592d9fb0-1a1d-4a9a-9e0b-69a672cb261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A396BE2-E935-4F6D-AD41-74082DBDCEE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A49716-5482-41F7-B34C-1A258D9D96A1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Storage and Transport of Bulk Solids  (Mechanical Operations, Audio-Visual Lecture Series)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Stress Propagation in Bulk Solids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Next Class: Stress distribution in Hopper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Manish</dc:creator>
  <cp:revision>1</cp:revision>
  <dcterms:created xsi:type="dcterms:W3CDTF">2018-04-06T10:11:55Z</dcterms:created>
  <dcterms:modified xsi:type="dcterms:W3CDTF">2020-09-09T16:53:25Z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0x010100E09B93165D420748A94852C5ABD932FF</vt:lpwstr>
  </property>
</Properties>
</file>